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256" r:id="rId5"/>
    <p:sldId id="265" r:id="rId6"/>
    <p:sldId id="257" r:id="rId7"/>
    <p:sldId id="258" r:id="rId8"/>
    <p:sldId id="262" r:id="rId9"/>
    <p:sldId id="263" r:id="rId10"/>
    <p:sldId id="259" r:id="rId11"/>
    <p:sldId id="260" r:id="rId12"/>
    <p:sldId id="261"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183" autoAdjust="0"/>
  </p:normalViewPr>
  <p:slideViewPr>
    <p:cSldViewPr snapToGrid="0">
      <p:cViewPr varScale="1">
        <p:scale>
          <a:sx n="61" d="100"/>
          <a:sy n="61" d="100"/>
        </p:scale>
        <p:origin x="690" y="66"/>
      </p:cViewPr>
      <p:guideLst/>
    </p:cSldViewPr>
  </p:slideViewPr>
  <p:notesTextViewPr>
    <p:cViewPr>
      <p:scale>
        <a:sx n="100" d="100"/>
        <a:sy n="100" d="100"/>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EF37ED-90F5-4EAF-98A6-55B7F0E1EFCE}" type="datetimeFigureOut">
              <a:rPr lang="en-IN" smtClean="0"/>
              <a:t>07-05-2016</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BA1C63-4A19-4F29-92CF-3B41E46C3E78}" type="slidenum">
              <a:rPr lang="en-IN" smtClean="0"/>
              <a:t>‹#›</a:t>
            </a:fld>
            <a:endParaRPr lang="en-IN"/>
          </a:p>
        </p:txBody>
      </p:sp>
    </p:spTree>
    <p:extLst>
      <p:ext uri="{BB962C8B-B14F-4D97-AF65-F5344CB8AC3E}">
        <p14:creationId xmlns:p14="http://schemas.microsoft.com/office/powerpoint/2010/main" val="13031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BC237-54E6-445A-A7FA-512DE34CCA1B}" type="datetimeFigureOut">
              <a:rPr lang="en-IN" smtClean="0"/>
              <a:t>07-05-2016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EEA90-197E-479D-89C5-AF38B411E332}" type="slidenum">
              <a:rPr lang="en-IN" smtClean="0"/>
              <a:t>‹#›</a:t>
            </a:fld>
            <a:endParaRPr lang="en-IN"/>
          </a:p>
        </p:txBody>
      </p:sp>
    </p:spTree>
    <p:extLst>
      <p:ext uri="{BB962C8B-B14F-4D97-AF65-F5344CB8AC3E}">
        <p14:creationId xmlns:p14="http://schemas.microsoft.com/office/powerpoint/2010/main" val="340759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9EEA90-197E-479D-89C5-AF38B411E332}" type="slidenum">
              <a:rPr lang="en-IN" smtClean="0"/>
              <a:t>1</a:t>
            </a:fld>
            <a:endParaRPr lang="en-IN"/>
          </a:p>
        </p:txBody>
      </p:sp>
    </p:spTree>
    <p:extLst>
      <p:ext uri="{BB962C8B-B14F-4D97-AF65-F5344CB8AC3E}">
        <p14:creationId xmlns:p14="http://schemas.microsoft.com/office/powerpoint/2010/main" val="427104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overview</a:t>
            </a:r>
            <a:r>
              <a:rPr lang="en-GB" baseline="0" dirty="0" smtClean="0"/>
              <a:t> of what I am going to talk today</a:t>
            </a:r>
            <a:endParaRPr lang="en-GB" dirty="0"/>
          </a:p>
        </p:txBody>
      </p:sp>
      <p:sp>
        <p:nvSpPr>
          <p:cNvPr id="4" name="Slide Number Placeholder 3"/>
          <p:cNvSpPr>
            <a:spLocks noGrp="1"/>
          </p:cNvSpPr>
          <p:nvPr>
            <p:ph type="sldNum" sz="quarter" idx="10"/>
          </p:nvPr>
        </p:nvSpPr>
        <p:spPr/>
        <p:txBody>
          <a:bodyPr/>
          <a:lstStyle/>
          <a:p>
            <a:fld id="{139EEA90-197E-479D-89C5-AF38B411E332}" type="slidenum">
              <a:rPr lang="en-IN" smtClean="0"/>
              <a:t>3</a:t>
            </a:fld>
            <a:endParaRPr lang="en-IN"/>
          </a:p>
        </p:txBody>
      </p:sp>
    </p:spTree>
    <p:extLst>
      <p:ext uri="{BB962C8B-B14F-4D97-AF65-F5344CB8AC3E}">
        <p14:creationId xmlns:p14="http://schemas.microsoft.com/office/powerpoint/2010/main" val="118022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a:t>
            </a:r>
            <a:r>
              <a:rPr lang="en-GB" baseline="0" dirty="0" smtClean="0"/>
              <a:t> many of you say BizTalk is a black box. If it’s a black box why do we have BizTalk admin console, BizTalk 360, BAM, tracking data, its extensibility nature allowing us to track/trace, log.  </a:t>
            </a:r>
            <a:r>
              <a:rPr lang="en-GB" b="1" baseline="0" dirty="0" smtClean="0"/>
              <a:t>BIZTALK IS NOT A BLACK BOX</a:t>
            </a:r>
            <a:r>
              <a:rPr lang="en-GB" baseline="0" dirty="0" smtClean="0"/>
              <a:t>. Its us who makes BizTalk solution as a black box without any instrumentation in it.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Why do we need instrumentation? </a:t>
            </a:r>
            <a:r>
              <a:rPr lang="en-GB" sz="1200" b="0" i="0" kern="1200" dirty="0" smtClean="0">
                <a:solidFill>
                  <a:schemeClr val="tx1"/>
                </a:solidFill>
                <a:effectLst/>
                <a:latin typeface="+mn-lt"/>
                <a:ea typeface="+mn-ea"/>
                <a:cs typeface="+mn-cs"/>
              </a:rPr>
              <a:t>Informed Application is a smart application. </a:t>
            </a:r>
            <a:r>
              <a:rPr lang="en-GB" baseline="0" dirty="0" smtClean="0"/>
              <a:t>Without instrumentation how do you say what happening in your system, how well your system performs, what is the current messaging capacity and how much more your application you can add. This how you let your stakeholder, users, administrator know about what's happening.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How many of you here have received a call from their support team on a Friday evening or on a weekend asking why they not received a file, when its file is not actual been send by the source system. </a:t>
            </a:r>
            <a:r>
              <a:rPr lang="en-GB" baseline="0" dirty="0" smtClean="0">
                <a:solidFill>
                  <a:srgbClr val="FF0000"/>
                </a:solidFill>
              </a:rPr>
              <a:t>&lt;&lt;SHOW THE CAR BOOT IMAGE&gt;&gt; </a:t>
            </a:r>
            <a:r>
              <a:rPr lang="en-GB" baseline="0" dirty="0" smtClean="0"/>
              <a:t>Its something like getting lock up in your own car boot/trunk in your office car park instead of going home and spend time with your family. No one to blame. Use the arsenal in your </a:t>
            </a:r>
            <a:r>
              <a:rPr lang="en-GB" baseline="0" dirty="0" err="1" smtClean="0"/>
              <a:t>armor</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Instrumentation</a:t>
            </a:r>
            <a:r>
              <a:rPr lang="en-GB" baseline="0" dirty="0" smtClean="0"/>
              <a:t> has often been overlooked due to two main reasons:</a:t>
            </a:r>
          </a:p>
          <a:p>
            <a:pPr marL="228600" indent="-228600">
              <a:buFont typeface="+mj-lt"/>
              <a:buAutoNum type="arabicPeriod"/>
            </a:pPr>
            <a:r>
              <a:rPr lang="en-GB" baseline="0" dirty="0" smtClean="0"/>
              <a:t>It’s considered as a secondary development activity. The instrumentation is an art than an afterthought.  Plan it ahead than afterwards. When you plan new BizTalk infrastructure plan it an create a framework which can be reusable when you roll out project. You can create bespoke instrumentation code for projects.</a:t>
            </a:r>
          </a:p>
          <a:p>
            <a:pPr marL="228600" indent="-228600">
              <a:buFont typeface="+mj-lt"/>
              <a:buAutoNum type="arabicPeriod"/>
            </a:pPr>
            <a:r>
              <a:rPr lang="en-GB" baseline="0" dirty="0" smtClean="0"/>
              <a:t>Sell it. Some features get sold on its own. Like BizTalk360. You don’t need to sell it, just show a demo you will buy it. But some software's/features needs to be unwrapped. Needs to be sold. Show the potential of the instrumentation  to your business and support, show the value add it can bring into your operation and also business. Don’t get locked up in the back of your car boot.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39EEA90-197E-479D-89C5-AF38B411E332}" type="slidenum">
              <a:rPr lang="en-IN" smtClean="0"/>
              <a:t>4</a:t>
            </a:fld>
            <a:endParaRPr lang="en-IN"/>
          </a:p>
        </p:txBody>
      </p:sp>
    </p:spTree>
    <p:extLst>
      <p:ext uri="{BB962C8B-B14F-4D97-AF65-F5344CB8AC3E}">
        <p14:creationId xmlns:p14="http://schemas.microsoft.com/office/powerpoint/2010/main" val="258260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Integration</a:t>
            </a:r>
            <a:r>
              <a:rPr lang="en-GB" baseline="0" dirty="0" smtClean="0"/>
              <a:t> is not just about connecting different systems sitting in the corner of your </a:t>
            </a:r>
            <a:r>
              <a:rPr lang="en-GB" baseline="0" dirty="0" err="1" smtClean="0"/>
              <a:t>on-premise</a:t>
            </a:r>
            <a:r>
              <a:rPr lang="en-GB" baseline="0" dirty="0" smtClean="0"/>
              <a:t> data </a:t>
            </a:r>
            <a:r>
              <a:rPr lang="en-GB" baseline="0" dirty="0" err="1" smtClean="0"/>
              <a:t>center</a:t>
            </a:r>
            <a:r>
              <a:rPr lang="en-GB" baseline="0" dirty="0" smtClean="0"/>
              <a:t>. Its about mediating business process between systems. Business process requirements have expanded and grown vertically into the cloud. You may need to integrate with SaaS based systems, you may need to use cloud services for cost &amp; operational effectiveness.  Your integration is just using BizTalk anymore but also utilising cloud services.</a:t>
            </a:r>
          </a:p>
          <a:p>
            <a:endParaRPr lang="en-GB" baseline="0" dirty="0" smtClean="0"/>
          </a:p>
          <a:p>
            <a:r>
              <a:rPr lang="en-GB" dirty="0" smtClean="0"/>
              <a:t>Have</a:t>
            </a:r>
            <a:r>
              <a:rPr lang="en-GB" baseline="0" dirty="0" smtClean="0"/>
              <a:t> seen this 1991 Radio Shack America’s technology store’s advert going around in social media?  13 out of 15 products are now we have it our pockets. $5000 worth of products are now in $200 mobile phone in terms of mobile applications. Similarly, technologies we use </a:t>
            </a:r>
            <a:r>
              <a:rPr lang="en-GB" baseline="0" dirty="0" err="1" smtClean="0"/>
              <a:t>on-premise</a:t>
            </a:r>
            <a:r>
              <a:rPr lang="en-GB" baseline="0" dirty="0" smtClean="0"/>
              <a:t> like racks of servers, </a:t>
            </a:r>
            <a:r>
              <a:rPr lang="en-GB" baseline="0" dirty="0" err="1" smtClean="0"/>
              <a:t>on-premise</a:t>
            </a:r>
            <a:r>
              <a:rPr lang="en-GB" baseline="0" dirty="0" smtClean="0"/>
              <a:t> software products, queues, data storage are in more efficient forms in the cloud along with additional offerings. As of now and at least for the near future, it’s going to be utilised of both </a:t>
            </a:r>
            <a:r>
              <a:rPr lang="en-GB" baseline="0" dirty="0" err="1" smtClean="0"/>
              <a:t>on-premise</a:t>
            </a:r>
            <a:r>
              <a:rPr lang="en-GB" baseline="0" dirty="0" smtClean="0"/>
              <a:t> and cloud. </a:t>
            </a:r>
          </a:p>
          <a:p>
            <a:endParaRPr lang="en-GB" baseline="0" dirty="0" smtClean="0"/>
          </a:p>
        </p:txBody>
      </p:sp>
      <p:sp>
        <p:nvSpPr>
          <p:cNvPr id="4" name="Slide Number Placeholder 3"/>
          <p:cNvSpPr>
            <a:spLocks noGrp="1"/>
          </p:cNvSpPr>
          <p:nvPr>
            <p:ph type="sldNum" sz="quarter" idx="10"/>
          </p:nvPr>
        </p:nvSpPr>
        <p:spPr/>
        <p:txBody>
          <a:bodyPr/>
          <a:lstStyle/>
          <a:p>
            <a:fld id="{139EEA90-197E-479D-89C5-AF38B411E332}" type="slidenum">
              <a:rPr lang="en-IN" smtClean="0"/>
              <a:t>5</a:t>
            </a:fld>
            <a:endParaRPr lang="en-IN"/>
          </a:p>
        </p:txBody>
      </p:sp>
    </p:spTree>
    <p:extLst>
      <p:ext uri="{BB962C8B-B14F-4D97-AF65-F5344CB8AC3E}">
        <p14:creationId xmlns:p14="http://schemas.microsoft.com/office/powerpoint/2010/main" val="264311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Its my </a:t>
            </a:r>
            <a:r>
              <a:rPr lang="en-GB" baseline="0" dirty="0" smtClean="0"/>
              <a:t>personal opinion</a:t>
            </a:r>
            <a:r>
              <a:rPr lang="en-GB" baseline="0" dirty="0" smtClean="0"/>
              <a:t>, on-premises is something like a home cooked food and Azure is like food from a Michelin star restaurant, but with a cheaper price, high quality food delivered free to your home. But still we would say, mmm let me have my mains from home cooked and sides from Michelin star restaurant or other way around. So as of now its going be a combination of both. </a:t>
            </a:r>
            <a:endParaRPr lang="en-GB" dirty="0" smtClean="0"/>
          </a:p>
          <a:p>
            <a:endParaRPr lang="en-GB" dirty="0" smtClean="0"/>
          </a:p>
          <a:p>
            <a:r>
              <a:rPr lang="en-GB" dirty="0" smtClean="0"/>
              <a:t>When you have </a:t>
            </a:r>
            <a:r>
              <a:rPr lang="en-GB" dirty="0" err="1" smtClean="0"/>
              <a:t>on-premise</a:t>
            </a:r>
            <a:r>
              <a:rPr lang="en-GB" baseline="0" dirty="0" smtClean="0"/>
              <a:t> and cloud based integration platforms, users don’t want to see different tools to view tracked data from different environments. With BizTalk and Logic Apps extensible nature, we can show the instrumented data in one consolidated place. This where Power BI can become one-stop to monitor and analyse, the </a:t>
            </a:r>
            <a:r>
              <a:rPr lang="en-GB" baseline="0" dirty="0" err="1" smtClean="0"/>
              <a:t>on-premise</a:t>
            </a:r>
            <a:r>
              <a:rPr lang="en-GB" baseline="0" dirty="0" smtClean="0"/>
              <a:t> and cloud tracked data. </a:t>
            </a:r>
            <a:endParaRPr lang="en-GB" dirty="0"/>
          </a:p>
        </p:txBody>
      </p:sp>
      <p:sp>
        <p:nvSpPr>
          <p:cNvPr id="4" name="Slide Number Placeholder 3"/>
          <p:cNvSpPr>
            <a:spLocks noGrp="1"/>
          </p:cNvSpPr>
          <p:nvPr>
            <p:ph type="sldNum" sz="quarter" idx="10"/>
          </p:nvPr>
        </p:nvSpPr>
        <p:spPr/>
        <p:txBody>
          <a:bodyPr/>
          <a:lstStyle/>
          <a:p>
            <a:fld id="{139EEA90-197E-479D-89C5-AF38B411E332}" type="slidenum">
              <a:rPr lang="en-IN" smtClean="0"/>
              <a:t>6</a:t>
            </a:fld>
            <a:endParaRPr lang="en-IN"/>
          </a:p>
        </p:txBody>
      </p:sp>
    </p:spTree>
    <p:extLst>
      <p:ext uri="{BB962C8B-B14F-4D97-AF65-F5344CB8AC3E}">
        <p14:creationId xmlns:p14="http://schemas.microsoft.com/office/powerpoint/2010/main" val="349219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When you have modern day tools like updated BizTalk admin consoles, HTML 5 based flashy BizTalk360 portal with analytics and dashboard. We should still live with the BAM portal built with office web components and </a:t>
            </a:r>
            <a:r>
              <a:rPr lang="en-GB" baseline="0" dirty="0" err="1" smtClean="0"/>
              <a:t>Acitve</a:t>
            </a:r>
            <a:r>
              <a:rPr lang="en-GB" baseline="0" dirty="0" smtClean="0"/>
              <a:t> X controls. You can use HTML 5 based Power BI with interactive dashboards.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 am going to show a three quick demos I have developed with very little code. First to show the BAM data in Power BI. Then just the cloud data and finally both the </a:t>
            </a:r>
            <a:r>
              <a:rPr lang="en-GB" baseline="0" dirty="0" err="1" smtClean="0"/>
              <a:t>on-premise</a:t>
            </a:r>
            <a:r>
              <a:rPr lang="en-GB" baseline="0" dirty="0" smtClean="0"/>
              <a:t> and could data on one Power BI portal.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First On-premise to Power BI. As of now we can’t connect </a:t>
            </a:r>
            <a:r>
              <a:rPr lang="en-GB" baseline="0" dirty="0" err="1" smtClean="0"/>
              <a:t>on-premise</a:t>
            </a:r>
            <a:r>
              <a:rPr lang="en-GB" baseline="0" dirty="0" smtClean="0"/>
              <a:t> SQL server to Power BI –the portal directly, but you do so in Power BI desktop. To see the </a:t>
            </a:r>
            <a:r>
              <a:rPr lang="en-GB" baseline="0" dirty="0" err="1" smtClean="0"/>
              <a:t>on-premise</a:t>
            </a:r>
            <a:r>
              <a:rPr lang="en-GB" baseline="0" dirty="0" smtClean="0"/>
              <a:t> SQL server data in portal, the options is use the Power BI desktop to connect with the SQL first, create the reports and then using the Power BI Enterprise gateway you can publish the reports from desktop to the Power BI portal.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&lt;&lt;Show Demo&gt;&gt;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There are two ways to connect to the data store, import or the </a:t>
            </a:r>
            <a:r>
              <a:rPr lang="en-GB" baseline="0" dirty="0" err="1" smtClean="0"/>
              <a:t>DirectQuery</a:t>
            </a:r>
            <a:r>
              <a:rPr lang="en-GB" baseline="0" dirty="0" smtClean="0"/>
              <a:t>. Import connection means data will physically be imported into the data model and </a:t>
            </a:r>
            <a:r>
              <a:rPr lang="en-GB" baseline="0" dirty="0" err="1" smtClean="0"/>
              <a:t>DirectQuery</a:t>
            </a:r>
            <a:r>
              <a:rPr lang="en-GB" baseline="0" dirty="0" smtClean="0"/>
              <a:t> mean you will retain a live connection to the data source. I preferred </a:t>
            </a:r>
            <a:r>
              <a:rPr lang="en-GB" baseline="0" dirty="0" err="1" smtClean="0"/>
              <a:t>DirectQuery</a:t>
            </a:r>
            <a:r>
              <a:rPr lang="en-GB" baseline="0" dirty="0" smtClean="0"/>
              <a:t> option because it always </a:t>
            </a:r>
            <a:r>
              <a:rPr lang="en-GB" baseline="0" dirty="0" err="1" smtClean="0"/>
              <a:t>lookd</a:t>
            </a:r>
            <a:r>
              <a:rPr lang="en-GB" baseline="0" dirty="0" smtClean="0"/>
              <a:t> at the live version of the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Data transfers between Enterprise gateway and Power BI service through Azure Service Bus. Service Bus creates a secure channel between the gateway and Power BI service. Since the gateway starts the secure connection, there is no need to open a port in your firewall because it’s an outbound connection.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39EEA90-197E-479D-89C5-AF38B411E332}" type="slidenum">
              <a:rPr lang="en-IN" smtClean="0"/>
              <a:t>7</a:t>
            </a:fld>
            <a:endParaRPr lang="en-IN"/>
          </a:p>
        </p:txBody>
      </p:sp>
    </p:spTree>
    <p:extLst>
      <p:ext uri="{BB962C8B-B14F-4D97-AF65-F5344CB8AC3E}">
        <p14:creationId xmlns:p14="http://schemas.microsoft.com/office/powerpoint/2010/main" val="104252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a:t>
            </a:r>
            <a:r>
              <a:rPr lang="en-GB" baseline="0" dirty="0" smtClean="0"/>
              <a:t> is about tracking data from the cloud. Jeff </a:t>
            </a:r>
            <a:r>
              <a:rPr lang="en-GB" baseline="0" dirty="0" err="1" smtClean="0"/>
              <a:t>Hollan</a:t>
            </a:r>
            <a:r>
              <a:rPr lang="en-GB" baseline="0" dirty="0" smtClean="0"/>
              <a:t> from Microsoft showed an excellent demo in one of the </a:t>
            </a:r>
            <a:r>
              <a:rPr lang="en-GB" baseline="0" dirty="0" err="1" smtClean="0"/>
              <a:t>AzureCon</a:t>
            </a:r>
            <a:r>
              <a:rPr lang="en-GB" baseline="0" dirty="0" smtClean="0"/>
              <a:t> sessions and he also blogged about this.</a:t>
            </a:r>
          </a:p>
          <a:p>
            <a:endParaRPr lang="en-GB" baseline="0" dirty="0" smtClean="0"/>
          </a:p>
          <a:p>
            <a:r>
              <a:rPr lang="en-GB" baseline="0" dirty="0" smtClean="0"/>
              <a:t>In Logic apps we will use an Event-hub API to send the tracked events to Azure Event hub and connect </a:t>
            </a:r>
            <a:r>
              <a:rPr lang="en-GB" sz="1200" b="0" i="0" kern="1200" dirty="0" smtClean="0">
                <a:solidFill>
                  <a:schemeClr val="tx1"/>
                </a:solidFill>
                <a:effectLst/>
                <a:latin typeface="+mn-lt"/>
                <a:ea typeface="+mn-ea"/>
                <a:cs typeface="+mn-cs"/>
              </a:rPr>
              <a:t>Azure Stream Analytics </a:t>
            </a:r>
            <a:r>
              <a:rPr lang="en-GB" baseline="0" dirty="0" smtClean="0"/>
              <a:t>process those tracked events real time and output the data.  From </a:t>
            </a:r>
            <a:r>
              <a:rPr lang="en-GB" sz="1200" b="0" i="0" kern="1200" dirty="0" smtClean="0">
                <a:solidFill>
                  <a:schemeClr val="tx1"/>
                </a:solidFill>
                <a:effectLst/>
                <a:latin typeface="+mn-lt"/>
                <a:ea typeface="+mn-ea"/>
                <a:cs typeface="+mn-cs"/>
              </a:rPr>
              <a:t>Stream Analytics we can route</a:t>
            </a:r>
            <a:r>
              <a:rPr lang="en-GB" sz="1200" b="0" i="0" kern="1200" baseline="0" dirty="0" smtClean="0">
                <a:solidFill>
                  <a:schemeClr val="tx1"/>
                </a:solidFill>
                <a:effectLst/>
                <a:latin typeface="+mn-lt"/>
                <a:ea typeface="+mn-ea"/>
                <a:cs typeface="+mn-cs"/>
              </a:rPr>
              <a:t> the stream to different outputs. We can directly output to Power BI for real-time analysis, which is to the analysis on the data in motion and another output to table storage for analysis at a longer window – on the data at rest. Table storage is chosen for cheap cost and scalability reasons.</a:t>
            </a:r>
          </a:p>
          <a:p>
            <a:endParaRPr lang="en-GB" sz="1200" b="0" i="0" kern="1200" baseline="0" dirty="0" smtClean="0">
              <a:solidFill>
                <a:schemeClr val="tx1"/>
              </a:solidFill>
              <a:effectLst/>
              <a:latin typeface="+mn-lt"/>
              <a:ea typeface="+mn-ea"/>
              <a:cs typeface="+mn-cs"/>
            </a:endParaRPr>
          </a:p>
          <a:p>
            <a:endParaRPr lang="en-GB" sz="1200" b="0" i="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39EEA90-197E-479D-89C5-AF38B411E332}" type="slidenum">
              <a:rPr lang="en-IN" smtClean="0"/>
              <a:t>8</a:t>
            </a:fld>
            <a:endParaRPr lang="en-IN"/>
          </a:p>
        </p:txBody>
      </p:sp>
    </p:spTree>
    <p:extLst>
      <p:ext uri="{BB962C8B-B14F-4D97-AF65-F5344CB8AC3E}">
        <p14:creationId xmlns:p14="http://schemas.microsoft.com/office/powerpoint/2010/main" val="60023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finally,</a:t>
            </a:r>
            <a:r>
              <a:rPr lang="en-GB" baseline="0" dirty="0" smtClean="0"/>
              <a:t> track both the </a:t>
            </a:r>
            <a:r>
              <a:rPr lang="en-GB" baseline="0" dirty="0" err="1" smtClean="0"/>
              <a:t>on-premise</a:t>
            </a:r>
            <a:r>
              <a:rPr lang="en-GB" baseline="0" dirty="0" smtClean="0"/>
              <a:t> and cloud data in one place through Azure Event-hubs, input the stream to </a:t>
            </a:r>
            <a:r>
              <a:rPr lang="en-GB" sz="1200" b="0" i="0" kern="1200" dirty="0" smtClean="0">
                <a:solidFill>
                  <a:schemeClr val="tx1"/>
                </a:solidFill>
                <a:effectLst/>
                <a:latin typeface="+mn-lt"/>
                <a:ea typeface="+mn-ea"/>
                <a:cs typeface="+mn-cs"/>
              </a:rPr>
              <a:t>Azure Stream Analytics from their output the real-time analysis data</a:t>
            </a:r>
            <a:r>
              <a:rPr lang="en-GB" sz="1200" b="0" i="0" kern="1200" baseline="0" dirty="0" smtClean="0">
                <a:solidFill>
                  <a:schemeClr val="tx1"/>
                </a:solidFill>
                <a:effectLst/>
                <a:latin typeface="+mn-lt"/>
                <a:ea typeface="+mn-ea"/>
                <a:cs typeface="+mn-cs"/>
              </a:rPr>
              <a:t> to Power BI and table storage for analysis at a longer window on data at rest.</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For pushing the </a:t>
            </a:r>
            <a:r>
              <a:rPr lang="en-GB" sz="1200" b="0" i="0" kern="1200" baseline="0" dirty="0" err="1" smtClean="0">
                <a:solidFill>
                  <a:schemeClr val="tx1"/>
                </a:solidFill>
                <a:effectLst/>
                <a:latin typeface="+mn-lt"/>
                <a:ea typeface="+mn-ea"/>
                <a:cs typeface="+mn-cs"/>
              </a:rPr>
              <a:t>on-premise</a:t>
            </a:r>
            <a:r>
              <a:rPr lang="en-GB" sz="1200" b="0" i="0" kern="1200" baseline="0" dirty="0" smtClean="0">
                <a:solidFill>
                  <a:schemeClr val="tx1"/>
                </a:solidFill>
                <a:effectLst/>
                <a:latin typeface="+mn-lt"/>
                <a:ea typeface="+mn-ea"/>
                <a:cs typeface="+mn-cs"/>
              </a:rPr>
              <a:t> data into Event-hubs, you can use a simple helper in custom pipelines or in Orchestration or you can create a custom </a:t>
            </a:r>
            <a:r>
              <a:rPr lang="en-GB" sz="1200" b="0" i="0" kern="1200" baseline="0" dirty="0" err="1" smtClean="0">
                <a:solidFill>
                  <a:schemeClr val="tx1"/>
                </a:solidFill>
                <a:effectLst/>
                <a:latin typeface="+mn-lt"/>
                <a:ea typeface="+mn-ea"/>
                <a:cs typeface="+mn-cs"/>
              </a:rPr>
              <a:t>appender</a:t>
            </a:r>
            <a:r>
              <a:rPr lang="en-GB" sz="1200" b="0" i="0" kern="1200" baseline="0" dirty="0" smtClean="0">
                <a:solidFill>
                  <a:schemeClr val="tx1"/>
                </a:solidFill>
                <a:effectLst/>
                <a:latin typeface="+mn-lt"/>
                <a:ea typeface="+mn-ea"/>
                <a:cs typeface="+mn-cs"/>
              </a:rPr>
              <a:t> for Log4Net and output the trace into Event Hub. Event Hub is chosen because its meant for high scale scenarios like instrumentation and for being lower cost.</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&lt;&lt;Show the demo&gt;&gt;</a:t>
            </a:r>
            <a:endParaRPr lang="en-GB" dirty="0"/>
          </a:p>
        </p:txBody>
      </p:sp>
      <p:sp>
        <p:nvSpPr>
          <p:cNvPr id="4" name="Slide Number Placeholder 3"/>
          <p:cNvSpPr>
            <a:spLocks noGrp="1"/>
          </p:cNvSpPr>
          <p:nvPr>
            <p:ph type="sldNum" sz="quarter" idx="10"/>
          </p:nvPr>
        </p:nvSpPr>
        <p:spPr/>
        <p:txBody>
          <a:bodyPr/>
          <a:lstStyle/>
          <a:p>
            <a:fld id="{139EEA90-197E-479D-89C5-AF38B411E332}" type="slidenum">
              <a:rPr lang="en-IN" smtClean="0"/>
              <a:t>9</a:t>
            </a:fld>
            <a:endParaRPr lang="en-IN"/>
          </a:p>
        </p:txBody>
      </p:sp>
    </p:spTree>
    <p:extLst>
      <p:ext uri="{BB962C8B-B14F-4D97-AF65-F5344CB8AC3E}">
        <p14:creationId xmlns:p14="http://schemas.microsoft.com/office/powerpoint/2010/main" val="633449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 y="100250"/>
            <a:ext cx="12193200" cy="6757750"/>
          </a:xfrm>
          <a:prstGeom prst="rect">
            <a:avLst/>
          </a:prstGeom>
        </p:spPr>
      </p:pic>
    </p:spTree>
    <p:extLst>
      <p:ext uri="{BB962C8B-B14F-4D97-AF65-F5344CB8AC3E}">
        <p14:creationId xmlns:p14="http://schemas.microsoft.com/office/powerpoint/2010/main" val="330443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sp>
        <p:nvSpPr>
          <p:cNvPr id="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73E30-8D43-43BA-9C8B-0C6B0D93C555}" type="slidenum">
              <a:rPr lang="en-IN" smtClean="0"/>
              <a:t>‹#›</a:t>
            </a:fld>
            <a:endParaRPr lang="en-IN" dirty="0"/>
          </a:p>
        </p:txBody>
      </p:sp>
      <p:grpSp>
        <p:nvGrpSpPr>
          <p:cNvPr id="6" name="Group 5"/>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4" name="TextBox 3"/>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5" name="Group 4"/>
            <p:cNvGrpSpPr/>
            <p:nvPr userDrawn="1"/>
          </p:nvGrpSpPr>
          <p:grpSpPr bwMode="grayWhite">
            <a:xfrm>
              <a:off x="-498757" y="285495"/>
              <a:ext cx="2605853" cy="268906"/>
              <a:chOff x="4210714" y="2528426"/>
              <a:chExt cx="3686450" cy="569860"/>
            </a:xfrm>
          </p:grpSpPr>
          <p:sp>
            <p:nvSpPr>
              <p:cNvPr id="9" name="Rectangle 8"/>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0"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2" name="TextBox 11"/>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
        <p:nvSpPr>
          <p:cNvPr id="13" name="Title 12"/>
          <p:cNvSpPr>
            <a:spLocks noGrp="1"/>
          </p:cNvSpPr>
          <p:nvPr>
            <p:ph type="title"/>
          </p:nvPr>
        </p:nvSpPr>
        <p:spPr/>
        <p:txBody>
          <a:bodyPr/>
          <a:lstStyle/>
          <a:p>
            <a:r>
              <a:rPr lang="en-US" dirty="0" smtClean="0"/>
              <a:t>Click to edit Master title style</a:t>
            </a:r>
            <a:endParaRPr lang="en-IN" dirty="0"/>
          </a:p>
        </p:txBody>
      </p:sp>
    </p:spTree>
    <p:extLst>
      <p:ext uri="{BB962C8B-B14F-4D97-AF65-F5344CB8AC3E}">
        <p14:creationId xmlns:p14="http://schemas.microsoft.com/office/powerpoint/2010/main" val="165735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D173E30-8D43-43BA-9C8B-0C6B0D93C555}" type="slidenum">
              <a:rPr lang="en-IN" smtClean="0"/>
              <a:t>‹#›</a:t>
            </a:fld>
            <a:endParaRPr lang="en-IN"/>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9" name="Group 8"/>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10" name="TextBox 9"/>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11" name="Group 10"/>
            <p:cNvGrpSpPr/>
            <p:nvPr userDrawn="1"/>
          </p:nvGrpSpPr>
          <p:grpSpPr bwMode="grayWhite">
            <a:xfrm>
              <a:off x="-498757" y="285495"/>
              <a:ext cx="2605853" cy="268906"/>
              <a:chOff x="4210714" y="2528426"/>
              <a:chExt cx="3686450" cy="569860"/>
            </a:xfrm>
          </p:grpSpPr>
          <p:sp>
            <p:nvSpPr>
              <p:cNvPr id="12" name="Rectangle 11"/>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3"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extBox 13"/>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5" name="TextBox 14"/>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Tree>
    <p:extLst>
      <p:ext uri="{BB962C8B-B14F-4D97-AF65-F5344CB8AC3E}">
        <p14:creationId xmlns:p14="http://schemas.microsoft.com/office/powerpoint/2010/main" val="234826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Slide Number Placeholder 6"/>
          <p:cNvSpPr>
            <a:spLocks noGrp="1"/>
          </p:cNvSpPr>
          <p:nvPr>
            <p:ph type="sldNum" sz="quarter" idx="12"/>
          </p:nvPr>
        </p:nvSpPr>
        <p:spPr/>
        <p:txBody>
          <a:bodyPr/>
          <a:lstStyle/>
          <a:p>
            <a:fld id="{BD173E30-8D43-43BA-9C8B-0C6B0D93C555}" type="slidenum">
              <a:rPr lang="en-IN" smtClean="0"/>
              <a:t>‹#›</a:t>
            </a:fld>
            <a:endParaRPr lang="en-IN"/>
          </a:p>
        </p:txBody>
      </p:sp>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10" name="Group 9"/>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11" name="TextBox 10"/>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12" name="Group 11"/>
            <p:cNvGrpSpPr/>
            <p:nvPr userDrawn="1"/>
          </p:nvGrpSpPr>
          <p:grpSpPr bwMode="grayWhite">
            <a:xfrm>
              <a:off x="-498757" y="285495"/>
              <a:ext cx="2605853" cy="268906"/>
              <a:chOff x="4210714" y="2528426"/>
              <a:chExt cx="3686450" cy="569860"/>
            </a:xfrm>
          </p:grpSpPr>
          <p:sp>
            <p:nvSpPr>
              <p:cNvPr id="13" name="Rectangle 12"/>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4"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6" name="TextBox 15"/>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Tree>
    <p:extLst>
      <p:ext uri="{BB962C8B-B14F-4D97-AF65-F5344CB8AC3E}">
        <p14:creationId xmlns:p14="http://schemas.microsoft.com/office/powerpoint/2010/main" val="322961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9" name="Slide Number Placeholder 8"/>
          <p:cNvSpPr>
            <a:spLocks noGrp="1"/>
          </p:cNvSpPr>
          <p:nvPr>
            <p:ph type="sldNum" sz="quarter" idx="12"/>
          </p:nvPr>
        </p:nvSpPr>
        <p:spPr/>
        <p:txBody>
          <a:bodyPr/>
          <a:lstStyle/>
          <a:p>
            <a:fld id="{BD173E30-8D43-43BA-9C8B-0C6B0D93C555}" type="slidenum">
              <a:rPr lang="en-IN" smtClean="0"/>
              <a:t>‹#›</a:t>
            </a:fld>
            <a:endParaRPr lang="en-IN"/>
          </a:p>
        </p:txBody>
      </p:sp>
      <p:pic>
        <p:nvPicPr>
          <p:cNvPr id="11" name="Picture 10"/>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12" name="Group 11"/>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13" name="TextBox 12"/>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14" name="Group 13"/>
            <p:cNvGrpSpPr/>
            <p:nvPr userDrawn="1"/>
          </p:nvGrpSpPr>
          <p:grpSpPr bwMode="grayWhite">
            <a:xfrm>
              <a:off x="-498757" y="285495"/>
              <a:ext cx="2605853" cy="268906"/>
              <a:chOff x="4210714" y="2528426"/>
              <a:chExt cx="3686450" cy="569860"/>
            </a:xfrm>
          </p:grpSpPr>
          <p:sp>
            <p:nvSpPr>
              <p:cNvPr id="15" name="Rectangle 14"/>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6"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8" name="TextBox 17"/>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Tree>
    <p:extLst>
      <p:ext uri="{BB962C8B-B14F-4D97-AF65-F5344CB8AC3E}">
        <p14:creationId xmlns:p14="http://schemas.microsoft.com/office/powerpoint/2010/main" val="167284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5" name="Slide Number Placeholder 4"/>
          <p:cNvSpPr>
            <a:spLocks noGrp="1"/>
          </p:cNvSpPr>
          <p:nvPr>
            <p:ph type="sldNum" sz="quarter" idx="12"/>
          </p:nvPr>
        </p:nvSpPr>
        <p:spPr/>
        <p:txBody>
          <a:bodyPr/>
          <a:lstStyle/>
          <a:p>
            <a:fld id="{BD173E30-8D43-43BA-9C8B-0C6B0D93C555}" type="slidenum">
              <a:rPr lang="en-IN" smtClean="0"/>
              <a:t>‹#›</a:t>
            </a:fld>
            <a:endParaRPr lang="en-IN"/>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8" name="Group 7"/>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9" name="TextBox 8"/>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10" name="Group 9"/>
            <p:cNvGrpSpPr/>
            <p:nvPr userDrawn="1"/>
          </p:nvGrpSpPr>
          <p:grpSpPr bwMode="grayWhite">
            <a:xfrm>
              <a:off x="-498757" y="285495"/>
              <a:ext cx="2605853" cy="268906"/>
              <a:chOff x="4210714" y="2528426"/>
              <a:chExt cx="3686450" cy="569860"/>
            </a:xfrm>
          </p:grpSpPr>
          <p:sp>
            <p:nvSpPr>
              <p:cNvPr id="11" name="Rectangle 10"/>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2"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4" name="TextBox 13"/>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Tree>
    <p:extLst>
      <p:ext uri="{BB962C8B-B14F-4D97-AF65-F5344CB8AC3E}">
        <p14:creationId xmlns:p14="http://schemas.microsoft.com/office/powerpoint/2010/main" val="272923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173E30-8D43-43BA-9C8B-0C6B0D93C555}" type="slidenum">
              <a:rPr lang="en-IN" smtClean="0"/>
              <a:t>‹#›</a:t>
            </a:fld>
            <a:endParaRPr lang="en-IN"/>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7" name="Group 6"/>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8" name="TextBox 7"/>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9" name="Group 8"/>
            <p:cNvGrpSpPr/>
            <p:nvPr userDrawn="1"/>
          </p:nvGrpSpPr>
          <p:grpSpPr bwMode="grayWhite">
            <a:xfrm>
              <a:off x="-498757" y="285495"/>
              <a:ext cx="2605853" cy="268906"/>
              <a:chOff x="4210714" y="2528426"/>
              <a:chExt cx="3686450" cy="569860"/>
            </a:xfrm>
          </p:grpSpPr>
          <p:sp>
            <p:nvSpPr>
              <p:cNvPr id="10" name="Rectangle 9"/>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1"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3" name="TextBox 12"/>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Tree>
    <p:extLst>
      <p:ext uri="{BB962C8B-B14F-4D97-AF65-F5344CB8AC3E}">
        <p14:creationId xmlns:p14="http://schemas.microsoft.com/office/powerpoint/2010/main" val="124941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D173E30-8D43-43BA-9C8B-0C6B0D93C555}" type="slidenum">
              <a:rPr lang="en-IN" smtClean="0"/>
              <a:t>‹#›</a:t>
            </a:fld>
            <a:endParaRPr lang="en-IN"/>
          </a:p>
        </p:txBody>
      </p:sp>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10" name="Group 9"/>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11" name="TextBox 10"/>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12" name="Group 11"/>
            <p:cNvGrpSpPr/>
            <p:nvPr userDrawn="1"/>
          </p:nvGrpSpPr>
          <p:grpSpPr bwMode="grayWhite">
            <a:xfrm>
              <a:off x="-498757" y="285495"/>
              <a:ext cx="2605853" cy="268906"/>
              <a:chOff x="4210714" y="2528426"/>
              <a:chExt cx="3686450" cy="569860"/>
            </a:xfrm>
          </p:grpSpPr>
          <p:sp>
            <p:nvSpPr>
              <p:cNvPr id="13" name="Rectangle 12"/>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4"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6" name="TextBox 15"/>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Tree>
    <p:extLst>
      <p:ext uri="{BB962C8B-B14F-4D97-AF65-F5344CB8AC3E}">
        <p14:creationId xmlns:p14="http://schemas.microsoft.com/office/powerpoint/2010/main" val="156739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D173E30-8D43-43BA-9C8B-0C6B0D93C555}" type="slidenum">
              <a:rPr lang="en-IN" smtClean="0"/>
              <a:t>‹#›</a:t>
            </a:fld>
            <a:endParaRPr lang="en-IN"/>
          </a:p>
        </p:txBody>
      </p:sp>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10" name="Group 9"/>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11" name="TextBox 10"/>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12" name="Group 11"/>
            <p:cNvGrpSpPr/>
            <p:nvPr userDrawn="1"/>
          </p:nvGrpSpPr>
          <p:grpSpPr bwMode="grayWhite">
            <a:xfrm>
              <a:off x="-498757" y="285495"/>
              <a:ext cx="2605853" cy="268906"/>
              <a:chOff x="4210714" y="2528426"/>
              <a:chExt cx="3686450" cy="569860"/>
            </a:xfrm>
          </p:grpSpPr>
          <p:sp>
            <p:nvSpPr>
              <p:cNvPr id="13" name="Rectangle 12"/>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4"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6" name="TextBox 15"/>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Tree>
    <p:extLst>
      <p:ext uri="{BB962C8B-B14F-4D97-AF65-F5344CB8AC3E}">
        <p14:creationId xmlns:p14="http://schemas.microsoft.com/office/powerpoint/2010/main" val="109109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I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73E30-8D43-43BA-9C8B-0C6B0D93C555}" type="slidenum">
              <a:rPr lang="en-IN" smtClean="0"/>
              <a:t>‹#›</a:t>
            </a:fld>
            <a:endParaRPr lang="en-IN" dirty="0"/>
          </a:p>
        </p:txBody>
      </p:sp>
    </p:spTree>
    <p:extLst>
      <p:ext uri="{BB962C8B-B14F-4D97-AF65-F5344CB8AC3E}">
        <p14:creationId xmlns:p14="http://schemas.microsoft.com/office/powerpoint/2010/main" val="4011016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917475" y="3469900"/>
            <a:ext cx="7648778" cy="1415852"/>
            <a:chOff x="3917475" y="3393700"/>
            <a:chExt cx="7648778" cy="1415852"/>
          </a:xfrm>
        </p:grpSpPr>
        <p:sp>
          <p:nvSpPr>
            <p:cNvPr id="6" name="TextBox 5"/>
            <p:cNvSpPr txBox="1"/>
            <p:nvPr/>
          </p:nvSpPr>
          <p:spPr>
            <a:xfrm>
              <a:off x="3917476" y="3393700"/>
              <a:ext cx="5101617" cy="584775"/>
            </a:xfrm>
            <a:prstGeom prst="rect">
              <a:avLst/>
            </a:prstGeom>
            <a:noFill/>
          </p:spPr>
          <p:txBody>
            <a:bodyPr wrap="square" rtlCol="0">
              <a:spAutoFit/>
            </a:bodyPr>
            <a:lstStyle/>
            <a:p>
              <a:r>
                <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rPr>
                <a:t>M.R. Ashwin Prabhu</a:t>
              </a:r>
            </a:p>
          </p:txBody>
        </p:sp>
        <p:sp>
          <p:nvSpPr>
            <p:cNvPr id="7" name="TextBox 6"/>
            <p:cNvSpPr txBox="1"/>
            <p:nvPr/>
          </p:nvSpPr>
          <p:spPr>
            <a:xfrm>
              <a:off x="3917476" y="3907220"/>
              <a:ext cx="5101617" cy="369332"/>
            </a:xfrm>
            <a:prstGeom prst="rect">
              <a:avLst/>
            </a:prstGeom>
            <a:noFill/>
          </p:spPr>
          <p:txBody>
            <a:bodyPr wrap="square" rtlCol="0">
              <a:spAutoFit/>
            </a:bodyPr>
            <a:lstStyle/>
            <a:p>
              <a:r>
                <a:rPr lang="en-IN" b="1" dirty="0" smtClean="0">
                  <a:solidFill>
                    <a:srgbClr val="505050"/>
                  </a:solidFill>
                  <a:latin typeface="Lato" panose="020F0502020204030203" pitchFamily="34" charset="0"/>
                  <a:ea typeface="Lato" panose="020F0502020204030203" pitchFamily="34" charset="0"/>
                  <a:cs typeface="Lato" panose="020F0502020204030203" pitchFamily="34" charset="0"/>
                </a:rPr>
                <a:t>Integration MVP</a:t>
              </a:r>
            </a:p>
          </p:txBody>
        </p:sp>
        <p:sp>
          <p:nvSpPr>
            <p:cNvPr id="8" name="TextBox 7"/>
            <p:cNvSpPr txBox="1"/>
            <p:nvPr/>
          </p:nvSpPr>
          <p:spPr>
            <a:xfrm>
              <a:off x="3917475" y="4347887"/>
              <a:ext cx="7648778" cy="461665"/>
            </a:xfrm>
            <a:prstGeom prst="rect">
              <a:avLst/>
            </a:prstGeom>
            <a:noFill/>
          </p:spPr>
          <p:txBody>
            <a:bodyPr wrap="square" rtlCol="0">
              <a:spAutoFit/>
            </a:bodyPr>
            <a:lstStyle/>
            <a:p>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Unified tracking across on premise and the cloud</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366" y="3227621"/>
            <a:ext cx="1562400" cy="1562400"/>
          </a:xfrm>
          <a:prstGeom prst="flowChartConnector">
            <a:avLst/>
          </a:prstGeom>
        </p:spPr>
      </p:pic>
    </p:spTree>
    <p:extLst>
      <p:ext uri="{BB962C8B-B14F-4D97-AF65-F5344CB8AC3E}">
        <p14:creationId xmlns:p14="http://schemas.microsoft.com/office/powerpoint/2010/main" val="143247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6414" y="621599"/>
            <a:ext cx="5101617" cy="584775"/>
          </a:xfrm>
          <a:prstGeom prst="rect">
            <a:avLst/>
          </a:prstGeom>
          <a:noFill/>
        </p:spPr>
        <p:txBody>
          <a:bodyPr wrap="square" rtlCol="0">
            <a:spAutoFit/>
          </a:bodyPr>
          <a:lstStyle/>
          <a:p>
            <a:r>
              <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rPr>
              <a:t>Nice to haves</a:t>
            </a:r>
            <a:endPar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p:cNvSpPr txBox="1"/>
          <p:nvPr/>
        </p:nvSpPr>
        <p:spPr>
          <a:xfrm>
            <a:off x="1310909" y="1426949"/>
            <a:ext cx="7648778"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505050"/>
                </a:solidFill>
                <a:latin typeface="Lato" panose="020F0502020204030203" pitchFamily="34" charset="0"/>
                <a:ea typeface="Lato" panose="020F0502020204030203" pitchFamily="34" charset="0"/>
                <a:cs typeface="Lato" panose="020F0502020204030203" pitchFamily="34" charset="0"/>
              </a:rPr>
              <a:t>BizTalk/BAM content pack for Power BI</a:t>
            </a: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p:cNvSpPr txBox="1"/>
          <p:nvPr/>
        </p:nvSpPr>
        <p:spPr>
          <a:xfrm>
            <a:off x="1321420" y="2525311"/>
            <a:ext cx="8295546"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505050"/>
                </a:solidFill>
                <a:latin typeface="Lato" panose="020F0502020204030203" pitchFamily="34" charset="0"/>
                <a:ea typeface="Lato" panose="020F0502020204030203" pitchFamily="34" charset="0"/>
                <a:cs typeface="Lato" panose="020F0502020204030203" pitchFamily="34" charset="0"/>
              </a:rPr>
              <a:t>Q&amp;A </a:t>
            </a:r>
            <a:r>
              <a:rPr lang="en-GB"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feature </a:t>
            </a:r>
            <a:r>
              <a:rPr lang="en-GB" sz="2400" b="1" dirty="0">
                <a:solidFill>
                  <a:srgbClr val="505050"/>
                </a:solidFill>
                <a:latin typeface="Lato" panose="020F0502020204030203" pitchFamily="34" charset="0"/>
                <a:ea typeface="Lato" panose="020F0502020204030203" pitchFamily="34" charset="0"/>
                <a:cs typeface="Lato" panose="020F0502020204030203" pitchFamily="34" charset="0"/>
              </a:rPr>
              <a:t>for direct connection from portal</a:t>
            </a: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p:cNvSpPr txBox="1"/>
          <p:nvPr/>
        </p:nvSpPr>
        <p:spPr>
          <a:xfrm>
            <a:off x="1316159" y="3071861"/>
            <a:ext cx="10681399" cy="830997"/>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505050"/>
                </a:solidFill>
                <a:latin typeface="Lato" panose="020F0502020204030203" pitchFamily="34" charset="0"/>
                <a:ea typeface="Lato" panose="020F0502020204030203" pitchFamily="34" charset="0"/>
                <a:cs typeface="Lato" panose="020F0502020204030203" pitchFamily="34" charset="0"/>
              </a:rPr>
              <a:t>More inbuilt support from Logic App to track the data-rather than to have event-hub API</a:t>
            </a: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12" name="TextBox 11"/>
          <p:cNvSpPr txBox="1"/>
          <p:nvPr/>
        </p:nvSpPr>
        <p:spPr>
          <a:xfrm>
            <a:off x="1295137" y="3996801"/>
            <a:ext cx="9961441" cy="461665"/>
          </a:xfrm>
          <a:prstGeom prst="rect">
            <a:avLst/>
          </a:prstGeom>
          <a:noFill/>
        </p:spPr>
        <p:txBody>
          <a:bodyPr wrap="square" rtlCol="0">
            <a:spAutoFit/>
          </a:bodyPr>
          <a:lstStyle/>
          <a:p>
            <a:pPr marL="342900" indent="-342900">
              <a:buFont typeface="Arial" panose="020B0604020202020204" pitchFamily="34" charset="0"/>
              <a:buChar char="•"/>
            </a:pPr>
            <a:r>
              <a:rPr lang="en-IN" sz="2400" b="1" dirty="0">
                <a:solidFill>
                  <a:srgbClr val="505050"/>
                </a:solidFill>
                <a:latin typeface="Lato" panose="020F0502020204030203" pitchFamily="34" charset="0"/>
                <a:ea typeface="Lato" panose="020F0502020204030203" pitchFamily="34" charset="0"/>
                <a:cs typeface="Lato" panose="020F0502020204030203" pitchFamily="34" charset="0"/>
              </a:rPr>
              <a:t>Azure </a:t>
            </a:r>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Diagnostics </a:t>
            </a:r>
            <a:r>
              <a:rPr lang="en-IN" sz="2400" b="1" dirty="0">
                <a:solidFill>
                  <a:srgbClr val="505050"/>
                </a:solidFill>
                <a:latin typeface="Lato" panose="020F0502020204030203" pitchFamily="34" charset="0"/>
                <a:ea typeface="Lato" panose="020F0502020204030203" pitchFamily="34" charset="0"/>
                <a:cs typeface="Lato" panose="020F0502020204030203" pitchFamily="34" charset="0"/>
              </a:rPr>
              <a:t>for Logic </a:t>
            </a:r>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App to integrate with Power BI</a:t>
            </a: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p:cNvSpPr txBox="1"/>
          <p:nvPr/>
        </p:nvSpPr>
        <p:spPr>
          <a:xfrm>
            <a:off x="1321418" y="1973499"/>
            <a:ext cx="9004996"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More native support to connect </a:t>
            </a:r>
            <a:r>
              <a:rPr lang="en-GB" sz="2400" b="1" dirty="0" err="1" smtClean="0">
                <a:solidFill>
                  <a:srgbClr val="505050"/>
                </a:solidFill>
                <a:latin typeface="Lato" panose="020F0502020204030203" pitchFamily="34" charset="0"/>
                <a:ea typeface="Lato" panose="020F0502020204030203" pitchFamily="34" charset="0"/>
                <a:cs typeface="Lato" panose="020F0502020204030203" pitchFamily="34" charset="0"/>
              </a:rPr>
              <a:t>on-premise</a:t>
            </a:r>
            <a:r>
              <a:rPr lang="en-GB"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 SQL to Power BI</a:t>
            </a: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59795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6414" y="621599"/>
            <a:ext cx="5101617" cy="584775"/>
          </a:xfrm>
          <a:prstGeom prst="rect">
            <a:avLst/>
          </a:prstGeom>
          <a:noFill/>
        </p:spPr>
        <p:txBody>
          <a:bodyPr wrap="square" rtlCol="0">
            <a:spAutoFit/>
          </a:bodyPr>
          <a:lstStyle/>
          <a:p>
            <a:r>
              <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rPr>
              <a:t>About Me</a:t>
            </a:r>
            <a:endPar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310909" y="1426949"/>
            <a:ext cx="7648778" cy="461665"/>
          </a:xfrm>
          <a:prstGeom prst="rect">
            <a:avLst/>
          </a:prstGeom>
          <a:noFill/>
        </p:spPr>
        <p:txBody>
          <a:bodyPr wrap="square" rtlCol="0">
            <a:spAutoFit/>
          </a:bodyPr>
          <a:lstStyle/>
          <a:p>
            <a:pPr marL="342900" indent="-342900">
              <a:buFont typeface="Arial" panose="020B0604020202020204" pitchFamily="34" charset="0"/>
              <a:buChar char="•"/>
            </a:pPr>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Integration MVP for 2016, 2015 &amp; 2014</a:t>
            </a: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p:cNvSpPr txBox="1"/>
          <p:nvPr/>
        </p:nvSpPr>
        <p:spPr>
          <a:xfrm>
            <a:off x="1305649" y="1973499"/>
            <a:ext cx="7648778" cy="461665"/>
          </a:xfrm>
          <a:prstGeom prst="rect">
            <a:avLst/>
          </a:prstGeom>
          <a:noFill/>
        </p:spPr>
        <p:txBody>
          <a:bodyPr wrap="square" rtlCol="0">
            <a:spAutoFit/>
          </a:bodyPr>
          <a:lstStyle/>
          <a:p>
            <a:pPr marL="342900" indent="-342900">
              <a:buFont typeface="Arial" panose="020B0604020202020204" pitchFamily="34" charset="0"/>
              <a:buChar char="•"/>
            </a:pPr>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Independent Consultant in BizTalk Server and Azure</a:t>
            </a: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p:cNvSpPr txBox="1"/>
          <p:nvPr/>
        </p:nvSpPr>
        <p:spPr>
          <a:xfrm>
            <a:off x="1300389" y="2520052"/>
            <a:ext cx="7648778" cy="461665"/>
          </a:xfrm>
          <a:prstGeom prst="rect">
            <a:avLst/>
          </a:prstGeom>
          <a:noFill/>
        </p:spPr>
        <p:txBody>
          <a:bodyPr wrap="square" rtlCol="0">
            <a:spAutoFit/>
          </a:bodyPr>
          <a:lstStyle/>
          <a:p>
            <a:pPr marL="342900" indent="-342900">
              <a:buFont typeface="Arial" panose="020B0604020202020204" pitchFamily="34" charset="0"/>
              <a:buChar char="•"/>
            </a:pPr>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Living in UK</a:t>
            </a: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p:cNvSpPr txBox="1"/>
          <p:nvPr/>
        </p:nvSpPr>
        <p:spPr>
          <a:xfrm>
            <a:off x="1295129" y="3082368"/>
            <a:ext cx="7648778" cy="461665"/>
          </a:xfrm>
          <a:prstGeom prst="rect">
            <a:avLst/>
          </a:prstGeom>
          <a:noFill/>
        </p:spPr>
        <p:txBody>
          <a:bodyPr wrap="square" rtlCol="0">
            <a:spAutoFit/>
          </a:bodyPr>
          <a:lstStyle/>
          <a:p>
            <a:pPr marL="342900" indent="-342900">
              <a:buFont typeface="Arial" panose="020B0604020202020204" pitchFamily="34" charset="0"/>
              <a:buChar char="•"/>
            </a:pPr>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14 Years of experience in BizTalk Server</a:t>
            </a: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p:cNvSpPr txBox="1"/>
          <p:nvPr/>
        </p:nvSpPr>
        <p:spPr>
          <a:xfrm>
            <a:off x="1289869" y="3628918"/>
            <a:ext cx="7648778" cy="461665"/>
          </a:xfrm>
          <a:prstGeom prst="rect">
            <a:avLst/>
          </a:prstGeom>
          <a:noFill/>
        </p:spPr>
        <p:txBody>
          <a:bodyPr wrap="square" rtlCol="0">
            <a:spAutoFit/>
          </a:bodyPr>
          <a:lstStyle/>
          <a:p>
            <a:pPr marL="342900" indent="-342900">
              <a:buFont typeface="Arial" panose="020B0604020202020204" pitchFamily="34" charset="0"/>
              <a:buChar char="•"/>
            </a:pPr>
            <a:r>
              <a:rPr lang="en-IN" sz="2400" b="1" dirty="0">
                <a:solidFill>
                  <a:srgbClr val="505050"/>
                </a:solidFill>
                <a:latin typeface="Lato" panose="020F0502020204030203" pitchFamily="34" charset="0"/>
                <a:ea typeface="Lato" panose="020F0502020204030203" pitchFamily="34" charset="0"/>
                <a:cs typeface="Lato" panose="020F0502020204030203" pitchFamily="34" charset="0"/>
              </a:rPr>
              <a:t>Blog: http://www.fortuvis.com/blog/</a:t>
            </a: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p:cNvSpPr txBox="1"/>
          <p:nvPr/>
        </p:nvSpPr>
        <p:spPr>
          <a:xfrm>
            <a:off x="1284609" y="4159723"/>
            <a:ext cx="7648778" cy="461665"/>
          </a:xfrm>
          <a:prstGeom prst="rect">
            <a:avLst/>
          </a:prstGeom>
          <a:noFill/>
        </p:spPr>
        <p:txBody>
          <a:bodyPr wrap="square" rtlCol="0">
            <a:spAutoFit/>
          </a:bodyPr>
          <a:lstStyle/>
          <a:p>
            <a:r>
              <a:rPr lang="en-IN" sz="2400" b="1" dirty="0">
                <a:solidFill>
                  <a:srgbClr val="505050"/>
                </a:solidFill>
                <a:latin typeface="Lato" panose="020F0502020204030203" pitchFamily="34" charset="0"/>
                <a:ea typeface="Lato" panose="020F0502020204030203" pitchFamily="34" charset="0"/>
                <a:cs typeface="Lato" panose="020F0502020204030203" pitchFamily="34" charset="0"/>
              </a:rPr>
              <a:t> </a:t>
            </a:r>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     </a:t>
            </a:r>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a:t>
            </a:r>
            <a:r>
              <a:rPr lang="en-IN" sz="2400" b="1" dirty="0" err="1" smtClean="0">
                <a:solidFill>
                  <a:srgbClr val="505050"/>
                </a:solidFill>
                <a:latin typeface="Lato" panose="020F0502020204030203" pitchFamily="34" charset="0"/>
                <a:ea typeface="Lato" panose="020F0502020204030203" pitchFamily="34" charset="0"/>
                <a:cs typeface="Lato" panose="020F0502020204030203" pitchFamily="34" charset="0"/>
              </a:rPr>
              <a:t>mrashwinprabhu</a:t>
            </a: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5649" y="4214314"/>
            <a:ext cx="436768" cy="436768"/>
          </a:xfrm>
          <a:prstGeom prst="rect">
            <a:avLst/>
          </a:prstGeom>
        </p:spPr>
      </p:pic>
      <p:sp>
        <p:nvSpPr>
          <p:cNvPr id="13" name="TextBox 12"/>
          <p:cNvSpPr txBox="1"/>
          <p:nvPr/>
        </p:nvSpPr>
        <p:spPr>
          <a:xfrm>
            <a:off x="1295116" y="4722047"/>
            <a:ext cx="7648778" cy="461665"/>
          </a:xfrm>
          <a:prstGeom prst="rect">
            <a:avLst/>
          </a:prstGeom>
          <a:noFill/>
        </p:spPr>
        <p:txBody>
          <a:bodyPr wrap="square" rtlCol="0">
            <a:spAutoFit/>
          </a:bodyPr>
          <a:lstStyle/>
          <a:p>
            <a:r>
              <a:rPr lang="en-IN" sz="2400" b="1" dirty="0">
                <a:solidFill>
                  <a:srgbClr val="505050"/>
                </a:solidFill>
                <a:latin typeface="Lato" panose="020F0502020204030203" pitchFamily="34" charset="0"/>
                <a:ea typeface="Lato" panose="020F0502020204030203" pitchFamily="34" charset="0"/>
                <a:cs typeface="Lato" panose="020F0502020204030203" pitchFamily="34" charset="0"/>
              </a:rPr>
              <a:t>      https://www.linkedin.com/in/mrashwinprabhu</a:t>
            </a: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649" y="4675979"/>
            <a:ext cx="436768" cy="436768"/>
          </a:xfrm>
          <a:prstGeom prst="rect">
            <a:avLst/>
          </a:prstGeom>
        </p:spPr>
      </p:pic>
    </p:spTree>
    <p:extLst>
      <p:ext uri="{BB962C8B-B14F-4D97-AF65-F5344CB8AC3E}">
        <p14:creationId xmlns:p14="http://schemas.microsoft.com/office/powerpoint/2010/main" val="1702406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6414" y="621599"/>
            <a:ext cx="5101617" cy="628829"/>
          </a:xfrm>
          <a:prstGeom prst="rect">
            <a:avLst/>
          </a:prstGeom>
          <a:noFill/>
        </p:spPr>
        <p:txBody>
          <a:bodyPr wrap="square" rtlCol="0">
            <a:spAutoFit/>
          </a:bodyPr>
          <a:lstStyle/>
          <a:p>
            <a:r>
              <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rPr>
              <a:t>Overview</a:t>
            </a:r>
            <a:endPar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p:cNvSpPr txBox="1"/>
          <p:nvPr/>
        </p:nvSpPr>
        <p:spPr>
          <a:xfrm>
            <a:off x="1310909" y="1426949"/>
            <a:ext cx="7648778" cy="830997"/>
          </a:xfrm>
          <a:prstGeom prst="rect">
            <a:avLst/>
          </a:prstGeom>
          <a:noFill/>
        </p:spPr>
        <p:txBody>
          <a:bodyPr wrap="square" rtlCol="0">
            <a:spAutoFit/>
          </a:bodyPr>
          <a:lstStyle/>
          <a:p>
            <a:pPr marL="342900" indent="-342900">
              <a:buFont typeface="Arial" panose="020B0604020202020204" pitchFamily="34" charset="0"/>
              <a:buChar char="•"/>
            </a:pPr>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Importance of Instrumentation</a:t>
            </a:r>
          </a:p>
          <a:p>
            <a:pPr marL="342900" indent="-342900">
              <a:buFont typeface="Arial" panose="020B0604020202020204" pitchFamily="34" charset="0"/>
              <a:buChar char="•"/>
            </a:pP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p:cNvSpPr txBox="1"/>
          <p:nvPr/>
        </p:nvSpPr>
        <p:spPr>
          <a:xfrm>
            <a:off x="1305654" y="1973503"/>
            <a:ext cx="8295546" cy="830997"/>
          </a:xfrm>
          <a:prstGeom prst="rect">
            <a:avLst/>
          </a:prstGeom>
          <a:noFill/>
        </p:spPr>
        <p:txBody>
          <a:bodyPr wrap="square" rtlCol="0">
            <a:spAutoFit/>
          </a:bodyPr>
          <a:lstStyle/>
          <a:p>
            <a:pPr marL="342900" indent="-342900">
              <a:buFont typeface="Arial" panose="020B0604020202020204" pitchFamily="34" charset="0"/>
              <a:buChar char="•"/>
            </a:pPr>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Expanding scope of integration – On Premise &amp; Cloud</a:t>
            </a:r>
          </a:p>
          <a:p>
            <a:pPr marL="342900" indent="-342900">
              <a:buFont typeface="Arial" panose="020B0604020202020204" pitchFamily="34" charset="0"/>
              <a:buChar char="•"/>
            </a:pP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p:cNvSpPr txBox="1"/>
          <p:nvPr/>
        </p:nvSpPr>
        <p:spPr>
          <a:xfrm>
            <a:off x="1300394" y="2520053"/>
            <a:ext cx="7648778" cy="830997"/>
          </a:xfrm>
          <a:prstGeom prst="rect">
            <a:avLst/>
          </a:prstGeom>
          <a:noFill/>
        </p:spPr>
        <p:txBody>
          <a:bodyPr wrap="square" rtlCol="0">
            <a:spAutoFit/>
          </a:bodyPr>
          <a:lstStyle/>
          <a:p>
            <a:pPr marL="342900" indent="-342900">
              <a:buFont typeface="Arial" panose="020B0604020202020204" pitchFamily="34" charset="0"/>
              <a:buChar char="•"/>
            </a:pPr>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Power BI for BizTalk BAM – On Premise</a:t>
            </a:r>
          </a:p>
          <a:p>
            <a:pPr marL="342900" indent="-342900">
              <a:buFont typeface="Arial" panose="020B0604020202020204" pitchFamily="34" charset="0"/>
              <a:buChar char="•"/>
            </a:pP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12" name="TextBox 11"/>
          <p:cNvSpPr txBox="1"/>
          <p:nvPr/>
        </p:nvSpPr>
        <p:spPr>
          <a:xfrm>
            <a:off x="1279372" y="3082369"/>
            <a:ext cx="7648778" cy="830997"/>
          </a:xfrm>
          <a:prstGeom prst="rect">
            <a:avLst/>
          </a:prstGeom>
          <a:noFill/>
        </p:spPr>
        <p:txBody>
          <a:bodyPr wrap="square" rtlCol="0">
            <a:spAutoFit/>
          </a:bodyPr>
          <a:lstStyle/>
          <a:p>
            <a:pPr marL="342900" indent="-342900">
              <a:buFont typeface="Arial" panose="020B0604020202020204" pitchFamily="34" charset="0"/>
              <a:buChar char="•"/>
            </a:pPr>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Power BI for Logic Apps Tracked data - Cloud</a:t>
            </a:r>
          </a:p>
          <a:p>
            <a:pPr marL="342900" indent="-342900">
              <a:buFont typeface="Arial" panose="020B0604020202020204" pitchFamily="34" charset="0"/>
              <a:buChar char="•"/>
            </a:pP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p:cNvSpPr txBox="1"/>
          <p:nvPr/>
        </p:nvSpPr>
        <p:spPr>
          <a:xfrm>
            <a:off x="1289878" y="3628919"/>
            <a:ext cx="7648778" cy="830997"/>
          </a:xfrm>
          <a:prstGeom prst="rect">
            <a:avLst/>
          </a:prstGeom>
          <a:noFill/>
        </p:spPr>
        <p:txBody>
          <a:bodyPr wrap="square" rtlCol="0">
            <a:spAutoFit/>
          </a:bodyPr>
          <a:lstStyle/>
          <a:p>
            <a:pPr marL="342900" indent="-342900">
              <a:buFont typeface="Arial" panose="020B0604020202020204" pitchFamily="34" charset="0"/>
              <a:buChar char="•"/>
            </a:pPr>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Power BI for On Premise &amp; Cloud</a:t>
            </a:r>
          </a:p>
          <a:p>
            <a:pPr marL="342900" indent="-342900">
              <a:buFont typeface="Arial" panose="020B0604020202020204" pitchFamily="34" charset="0"/>
              <a:buChar char="•"/>
            </a:pP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p:cNvSpPr txBox="1"/>
          <p:nvPr/>
        </p:nvSpPr>
        <p:spPr>
          <a:xfrm>
            <a:off x="1284618" y="4159704"/>
            <a:ext cx="7648778" cy="830997"/>
          </a:xfrm>
          <a:prstGeom prst="rect">
            <a:avLst/>
          </a:prstGeom>
          <a:noFill/>
        </p:spPr>
        <p:txBody>
          <a:bodyPr wrap="square" rtlCol="0">
            <a:spAutoFit/>
          </a:bodyPr>
          <a:lstStyle/>
          <a:p>
            <a:pPr marL="342900" indent="-342900">
              <a:buFont typeface="Arial" panose="020B0604020202020204" pitchFamily="34" charset="0"/>
              <a:buChar char="•"/>
            </a:pPr>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Nice to haves</a:t>
            </a:r>
          </a:p>
          <a:p>
            <a:pPr marL="342900" indent="-342900">
              <a:buFont typeface="Arial" panose="020B0604020202020204" pitchFamily="34" charset="0"/>
              <a:buChar char="•"/>
            </a:pP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9600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279" y="3613159"/>
            <a:ext cx="5049003" cy="2833753"/>
          </a:xfrm>
          <a:prstGeom prst="rect">
            <a:avLst/>
          </a:prstGeom>
        </p:spPr>
      </p:pic>
      <p:sp>
        <p:nvSpPr>
          <p:cNvPr id="5" name="TextBox 4"/>
          <p:cNvSpPr txBox="1"/>
          <p:nvPr/>
        </p:nvSpPr>
        <p:spPr>
          <a:xfrm>
            <a:off x="806414" y="621599"/>
            <a:ext cx="6051586" cy="584775"/>
          </a:xfrm>
          <a:prstGeom prst="rect">
            <a:avLst/>
          </a:prstGeom>
          <a:noFill/>
        </p:spPr>
        <p:txBody>
          <a:bodyPr wrap="square" rtlCol="0">
            <a:spAutoFit/>
          </a:bodyPr>
          <a:lstStyle/>
          <a:p>
            <a:r>
              <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rPr>
              <a:t>Importance of Instrumentation</a:t>
            </a:r>
            <a:endPar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310909" y="1426949"/>
            <a:ext cx="7648778" cy="830997"/>
          </a:xfrm>
          <a:prstGeom prst="rect">
            <a:avLst/>
          </a:prstGeom>
          <a:noFill/>
        </p:spPr>
        <p:txBody>
          <a:bodyPr wrap="square" rtlCol="0">
            <a:spAutoFit/>
          </a:bodyPr>
          <a:lstStyle/>
          <a:p>
            <a:pPr marL="342900" indent="-342900">
              <a:buFont typeface="Arial" panose="020B0604020202020204" pitchFamily="34" charset="0"/>
              <a:buChar char="•"/>
            </a:pPr>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BizTalk is NOT a black box</a:t>
            </a:r>
          </a:p>
          <a:p>
            <a:pPr marL="342900" indent="-342900">
              <a:buFont typeface="Arial" panose="020B0604020202020204" pitchFamily="34" charset="0"/>
              <a:buChar char="•"/>
            </a:pP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p:cNvSpPr txBox="1"/>
          <p:nvPr/>
        </p:nvSpPr>
        <p:spPr>
          <a:xfrm>
            <a:off x="1321416" y="1957744"/>
            <a:ext cx="7648778"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505050"/>
                </a:solidFill>
                <a:latin typeface="Lato" panose="020F0502020204030203" pitchFamily="34" charset="0"/>
                <a:ea typeface="Lato" panose="020F0502020204030203" pitchFamily="34" charset="0"/>
                <a:cs typeface="Lato" panose="020F0502020204030203" pitchFamily="34" charset="0"/>
              </a:rPr>
              <a:t>Informed Application is a smart application</a:t>
            </a: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p:cNvSpPr txBox="1"/>
          <p:nvPr/>
        </p:nvSpPr>
        <p:spPr>
          <a:xfrm>
            <a:off x="1321416" y="2504294"/>
            <a:ext cx="7801178"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Overlooked due to two main reasons:</a:t>
            </a:r>
            <a:endPar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p:cNvSpPr txBox="1"/>
          <p:nvPr/>
        </p:nvSpPr>
        <p:spPr>
          <a:xfrm>
            <a:off x="1946798" y="3066610"/>
            <a:ext cx="10245201" cy="369332"/>
          </a:xfrm>
          <a:prstGeom prst="rect">
            <a:avLst/>
          </a:prstGeom>
          <a:noFill/>
        </p:spPr>
        <p:txBody>
          <a:bodyPr wrap="square" rtlCol="0">
            <a:spAutoFit/>
          </a:bodyPr>
          <a:lstStyle/>
          <a:p>
            <a:pPr marL="342900" indent="-342900">
              <a:buFont typeface="Arial" panose="020B0604020202020204" pitchFamily="34" charset="0"/>
              <a:buChar char="•"/>
            </a:pPr>
            <a:r>
              <a:rPr lang="en-GB" b="1" dirty="0" smtClean="0">
                <a:solidFill>
                  <a:srgbClr val="505050"/>
                </a:solidFill>
                <a:latin typeface="Lato" panose="020F0502020204030203" pitchFamily="34" charset="0"/>
                <a:ea typeface="Lato" panose="020F0502020204030203" pitchFamily="34" charset="0"/>
                <a:cs typeface="Lato" panose="020F0502020204030203" pitchFamily="34" charset="0"/>
              </a:rPr>
              <a:t>Considered Secondary </a:t>
            </a:r>
            <a:r>
              <a:rPr lang="en-GB" b="1" dirty="0">
                <a:solidFill>
                  <a:srgbClr val="505050"/>
                </a:solidFill>
                <a:latin typeface="Lato" panose="020F0502020204030203" pitchFamily="34" charset="0"/>
                <a:ea typeface="Lato" panose="020F0502020204030203" pitchFamily="34" charset="0"/>
                <a:cs typeface="Lato" panose="020F0502020204030203" pitchFamily="34" charset="0"/>
              </a:rPr>
              <a:t>development activity. </a:t>
            </a:r>
            <a:r>
              <a:rPr lang="en-GB" b="1" dirty="0" smtClean="0">
                <a:solidFill>
                  <a:srgbClr val="505050"/>
                </a:solidFill>
                <a:latin typeface="Lato" panose="020F0502020204030203" pitchFamily="34" charset="0"/>
                <a:ea typeface="Lato" panose="020F0502020204030203" pitchFamily="34" charset="0"/>
                <a:cs typeface="Lato" panose="020F0502020204030203" pitchFamily="34" charset="0"/>
              </a:rPr>
              <a:t>“</a:t>
            </a:r>
            <a:r>
              <a:rPr lang="en-GB" b="1" i="1" dirty="0" smtClean="0">
                <a:solidFill>
                  <a:srgbClr val="505050"/>
                </a:solidFill>
                <a:latin typeface="Lato" panose="020F0502020204030203" pitchFamily="34" charset="0"/>
                <a:ea typeface="Lato" panose="020F0502020204030203" pitchFamily="34" charset="0"/>
                <a:cs typeface="Lato" panose="020F0502020204030203" pitchFamily="34" charset="0"/>
              </a:rPr>
              <a:t>The </a:t>
            </a:r>
            <a:r>
              <a:rPr lang="en-GB" b="1" i="1" dirty="0">
                <a:solidFill>
                  <a:srgbClr val="505050"/>
                </a:solidFill>
                <a:latin typeface="Lato" panose="020F0502020204030203" pitchFamily="34" charset="0"/>
                <a:ea typeface="Lato" panose="020F0502020204030203" pitchFamily="34" charset="0"/>
                <a:cs typeface="Lato" panose="020F0502020204030203" pitchFamily="34" charset="0"/>
              </a:rPr>
              <a:t>instrumentation is an art than an </a:t>
            </a:r>
            <a:r>
              <a:rPr lang="en-GB" b="1" i="1" dirty="0" smtClean="0">
                <a:solidFill>
                  <a:srgbClr val="505050"/>
                </a:solidFill>
                <a:latin typeface="Lato" panose="020F0502020204030203" pitchFamily="34" charset="0"/>
                <a:ea typeface="Lato" panose="020F0502020204030203" pitchFamily="34" charset="0"/>
                <a:cs typeface="Lato" panose="020F0502020204030203" pitchFamily="34" charset="0"/>
              </a:rPr>
              <a:t>afterthought”</a:t>
            </a:r>
            <a:endParaRPr lang="en-IN" b="1" i="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
        <p:nvSpPr>
          <p:cNvPr id="15" name="TextBox 14"/>
          <p:cNvSpPr txBox="1"/>
          <p:nvPr/>
        </p:nvSpPr>
        <p:spPr>
          <a:xfrm>
            <a:off x="1941542" y="3613160"/>
            <a:ext cx="7801178" cy="369332"/>
          </a:xfrm>
          <a:prstGeom prst="rect">
            <a:avLst/>
          </a:prstGeom>
          <a:noFill/>
        </p:spPr>
        <p:txBody>
          <a:bodyPr wrap="square" rtlCol="0">
            <a:spAutoFit/>
          </a:bodyPr>
          <a:lstStyle/>
          <a:p>
            <a:pPr marL="342900" indent="-342900">
              <a:buFont typeface="Arial" panose="020B0604020202020204" pitchFamily="34" charset="0"/>
              <a:buChar char="•"/>
            </a:pPr>
            <a:r>
              <a:rPr lang="en-GB" b="1" dirty="0" smtClean="0">
                <a:solidFill>
                  <a:srgbClr val="505050"/>
                </a:solidFill>
                <a:latin typeface="Lato" panose="020F0502020204030203" pitchFamily="34" charset="0"/>
                <a:ea typeface="Lato" panose="020F0502020204030203" pitchFamily="34" charset="0"/>
                <a:cs typeface="Lato" panose="020F0502020204030203" pitchFamily="34" charset="0"/>
              </a:rPr>
              <a:t>Value proportion under informed</a:t>
            </a:r>
            <a:endParaRPr lang="en-IN"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2847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531" y="1344757"/>
            <a:ext cx="3489887" cy="478220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19698">
            <a:off x="3269415" y="3027616"/>
            <a:ext cx="5468113" cy="39058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8535" y="1539198"/>
            <a:ext cx="2409871" cy="4393324"/>
          </a:xfrm>
          <a:prstGeom prst="rect">
            <a:avLst/>
          </a:prstGeom>
        </p:spPr>
      </p:pic>
      <p:pic>
        <p:nvPicPr>
          <p:cNvPr id="3" name="Picture 2"/>
          <p:cNvPicPr>
            <a:picLocks noChangeAspect="1"/>
          </p:cNvPicPr>
          <p:nvPr/>
        </p:nvPicPr>
        <p:blipFill>
          <a:blip r:embed="rId6"/>
          <a:stretch>
            <a:fillRect/>
          </a:stretch>
        </p:blipFill>
        <p:spPr>
          <a:xfrm>
            <a:off x="3624989" y="1744306"/>
            <a:ext cx="4756962" cy="3983108"/>
          </a:xfrm>
          <a:prstGeom prst="rect">
            <a:avLst/>
          </a:prstGeom>
        </p:spPr>
      </p:pic>
      <p:pic>
        <p:nvPicPr>
          <p:cNvPr id="7" name="Picture 6"/>
          <p:cNvPicPr/>
          <p:nvPr/>
        </p:nvPicPr>
        <p:blipFill>
          <a:blip r:embed="rId7" cstate="print">
            <a:extLst>
              <a:ext uri="{28A0092B-C50C-407E-A947-70E740481C1C}">
                <a14:useLocalDpi xmlns:a14="http://schemas.microsoft.com/office/drawing/2010/main" val="0"/>
              </a:ext>
            </a:extLst>
          </a:blip>
          <a:stretch>
            <a:fillRect/>
          </a:stretch>
        </p:blipFill>
        <p:spPr>
          <a:xfrm rot="20883404">
            <a:off x="3095403" y="3261114"/>
            <a:ext cx="5223998" cy="1170645"/>
          </a:xfrm>
          <a:prstGeom prst="rect">
            <a:avLst/>
          </a:prstGeom>
        </p:spPr>
      </p:pic>
      <p:sp>
        <p:nvSpPr>
          <p:cNvPr id="8" name="TextBox 7"/>
          <p:cNvSpPr txBox="1"/>
          <p:nvPr/>
        </p:nvSpPr>
        <p:spPr>
          <a:xfrm>
            <a:off x="806414" y="621599"/>
            <a:ext cx="10394117" cy="584775"/>
          </a:xfrm>
          <a:prstGeom prst="rect">
            <a:avLst/>
          </a:prstGeom>
          <a:noFill/>
        </p:spPr>
        <p:txBody>
          <a:bodyPr wrap="square" rtlCol="0">
            <a:spAutoFit/>
          </a:bodyPr>
          <a:lstStyle/>
          <a:p>
            <a:r>
              <a:rPr lang="en-GB" sz="3200" b="1" dirty="0">
                <a:solidFill>
                  <a:srgbClr val="505050"/>
                </a:solidFill>
                <a:latin typeface="Lato" panose="020F0502020204030203" pitchFamily="34" charset="0"/>
                <a:ea typeface="Lato" panose="020F0502020204030203" pitchFamily="34" charset="0"/>
                <a:cs typeface="Lato" panose="020F0502020204030203" pitchFamily="34" charset="0"/>
              </a:rPr>
              <a:t>Expanding scope of integration – On Premise &amp; Cloud</a:t>
            </a:r>
            <a:endPar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1391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36854" y="4105221"/>
            <a:ext cx="7832813" cy="2460616"/>
          </a:xfrm>
          <a:prstGeom prst="rect">
            <a:avLst/>
          </a:prstGeom>
        </p:spPr>
      </p:pic>
      <p:pic>
        <p:nvPicPr>
          <p:cNvPr id="8" name="Picture 7"/>
          <p:cNvPicPr>
            <a:picLocks noChangeAspect="1"/>
          </p:cNvPicPr>
          <p:nvPr/>
        </p:nvPicPr>
        <p:blipFill>
          <a:blip r:embed="rId4"/>
          <a:stretch>
            <a:fillRect/>
          </a:stretch>
        </p:blipFill>
        <p:spPr>
          <a:xfrm>
            <a:off x="1752623" y="1525888"/>
            <a:ext cx="7817045" cy="2611935"/>
          </a:xfrm>
          <a:prstGeom prst="rect">
            <a:avLst/>
          </a:prstGeom>
        </p:spPr>
      </p:pic>
      <p:pic>
        <p:nvPicPr>
          <p:cNvPr id="9" name="Picture 8"/>
          <p:cNvPicPr>
            <a:picLocks noChangeAspect="1"/>
          </p:cNvPicPr>
          <p:nvPr/>
        </p:nvPicPr>
        <p:blipFill>
          <a:blip r:embed="rId5"/>
          <a:stretch>
            <a:fillRect/>
          </a:stretch>
        </p:blipFill>
        <p:spPr>
          <a:xfrm>
            <a:off x="2104676" y="2101000"/>
            <a:ext cx="2082059" cy="1012638"/>
          </a:xfrm>
          <a:prstGeom prst="rect">
            <a:avLst/>
          </a:prstGeom>
        </p:spPr>
      </p:pic>
      <p:pic>
        <p:nvPicPr>
          <p:cNvPr id="10" name="Picture 9"/>
          <p:cNvPicPr>
            <a:picLocks noChangeAspect="1"/>
          </p:cNvPicPr>
          <p:nvPr/>
        </p:nvPicPr>
        <p:blipFill>
          <a:blip r:embed="rId6"/>
          <a:stretch>
            <a:fillRect/>
          </a:stretch>
        </p:blipFill>
        <p:spPr>
          <a:xfrm>
            <a:off x="4290823" y="2186014"/>
            <a:ext cx="1873853" cy="804432"/>
          </a:xfrm>
          <a:prstGeom prst="rect">
            <a:avLst/>
          </a:prstGeom>
        </p:spPr>
      </p:pic>
      <p:pic>
        <p:nvPicPr>
          <p:cNvPr id="11" name="Picture 10"/>
          <p:cNvPicPr>
            <a:picLocks noChangeAspect="1"/>
          </p:cNvPicPr>
          <p:nvPr/>
        </p:nvPicPr>
        <p:blipFill>
          <a:blip r:embed="rId7"/>
          <a:stretch>
            <a:fillRect/>
          </a:stretch>
        </p:blipFill>
        <p:spPr>
          <a:xfrm>
            <a:off x="6355450" y="2101000"/>
            <a:ext cx="700329" cy="1968492"/>
          </a:xfrm>
          <a:prstGeom prst="rect">
            <a:avLst/>
          </a:prstGeom>
        </p:spPr>
      </p:pic>
      <p:pic>
        <p:nvPicPr>
          <p:cNvPr id="14" name="Picture 13"/>
          <p:cNvPicPr>
            <a:picLocks noChangeAspect="1"/>
          </p:cNvPicPr>
          <p:nvPr/>
        </p:nvPicPr>
        <p:blipFill>
          <a:blip r:embed="rId8"/>
          <a:stretch>
            <a:fillRect/>
          </a:stretch>
        </p:blipFill>
        <p:spPr>
          <a:xfrm>
            <a:off x="7155277" y="2101000"/>
            <a:ext cx="2176698" cy="1968492"/>
          </a:xfrm>
          <a:prstGeom prst="rect">
            <a:avLst/>
          </a:prstGeom>
        </p:spPr>
      </p:pic>
      <p:pic>
        <p:nvPicPr>
          <p:cNvPr id="15" name="Picture 14"/>
          <p:cNvPicPr>
            <a:picLocks noChangeAspect="1"/>
          </p:cNvPicPr>
          <p:nvPr/>
        </p:nvPicPr>
        <p:blipFill>
          <a:blip r:embed="rId9"/>
          <a:stretch>
            <a:fillRect/>
          </a:stretch>
        </p:blipFill>
        <p:spPr>
          <a:xfrm>
            <a:off x="6838138" y="4776147"/>
            <a:ext cx="2432224" cy="719257"/>
          </a:xfrm>
          <a:prstGeom prst="rect">
            <a:avLst/>
          </a:prstGeom>
        </p:spPr>
      </p:pic>
      <p:pic>
        <p:nvPicPr>
          <p:cNvPr id="17" name="Picture 16"/>
          <p:cNvPicPr>
            <a:picLocks noChangeAspect="1"/>
          </p:cNvPicPr>
          <p:nvPr/>
        </p:nvPicPr>
        <p:blipFill>
          <a:blip r:embed="rId10"/>
          <a:stretch>
            <a:fillRect/>
          </a:stretch>
        </p:blipFill>
        <p:spPr>
          <a:xfrm>
            <a:off x="4025468" y="2989831"/>
            <a:ext cx="1627792" cy="2422507"/>
          </a:xfrm>
          <a:prstGeom prst="rect">
            <a:avLst/>
          </a:prstGeom>
        </p:spPr>
      </p:pic>
      <p:pic>
        <p:nvPicPr>
          <p:cNvPr id="18" name="Picture 17"/>
          <p:cNvPicPr>
            <a:picLocks noChangeAspect="1"/>
          </p:cNvPicPr>
          <p:nvPr/>
        </p:nvPicPr>
        <p:blipFill>
          <a:blip r:embed="rId11"/>
          <a:stretch>
            <a:fillRect/>
          </a:stretch>
        </p:blipFill>
        <p:spPr>
          <a:xfrm>
            <a:off x="7131335" y="1844698"/>
            <a:ext cx="2138843" cy="2290266"/>
          </a:xfrm>
          <a:prstGeom prst="rect">
            <a:avLst/>
          </a:prstGeom>
        </p:spPr>
      </p:pic>
      <p:sp>
        <p:nvSpPr>
          <p:cNvPr id="12" name="TextBox 11"/>
          <p:cNvSpPr txBox="1"/>
          <p:nvPr/>
        </p:nvSpPr>
        <p:spPr>
          <a:xfrm>
            <a:off x="806414" y="621599"/>
            <a:ext cx="10394117" cy="584775"/>
          </a:xfrm>
          <a:prstGeom prst="rect">
            <a:avLst/>
          </a:prstGeom>
          <a:noFill/>
        </p:spPr>
        <p:txBody>
          <a:bodyPr wrap="square" rtlCol="0">
            <a:spAutoFit/>
          </a:bodyPr>
          <a:lstStyle/>
          <a:p>
            <a:r>
              <a:rPr lang="en-GB" sz="3200" b="1" dirty="0">
                <a:solidFill>
                  <a:srgbClr val="505050"/>
                </a:solidFill>
                <a:latin typeface="Lato" panose="020F0502020204030203" pitchFamily="34" charset="0"/>
                <a:ea typeface="Lato" panose="020F0502020204030203" pitchFamily="34" charset="0"/>
                <a:cs typeface="Lato" panose="020F0502020204030203" pitchFamily="34" charset="0"/>
              </a:rPr>
              <a:t>Expanding scope of integration – On Premise &amp; Cloud</a:t>
            </a:r>
            <a:endPar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3687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5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 presetClass="exit" presetSubtype="0" fill="hold"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678271" y="1206374"/>
            <a:ext cx="6650401" cy="5436601"/>
          </a:xfrm>
          <a:prstGeom prst="rect">
            <a:avLst/>
          </a:prstGeom>
        </p:spPr>
      </p:pic>
      <p:sp>
        <p:nvSpPr>
          <p:cNvPr id="3" name="TextBox 2"/>
          <p:cNvSpPr txBox="1"/>
          <p:nvPr/>
        </p:nvSpPr>
        <p:spPr>
          <a:xfrm>
            <a:off x="806414" y="621599"/>
            <a:ext cx="10394117" cy="584775"/>
          </a:xfrm>
          <a:prstGeom prst="rect">
            <a:avLst/>
          </a:prstGeom>
          <a:noFill/>
        </p:spPr>
        <p:txBody>
          <a:bodyPr wrap="square" rtlCol="0">
            <a:spAutoFit/>
          </a:bodyPr>
          <a:lstStyle/>
          <a:p>
            <a:r>
              <a:rPr lang="en-GB" sz="3200" b="1" dirty="0">
                <a:solidFill>
                  <a:srgbClr val="505050"/>
                </a:solidFill>
                <a:latin typeface="Lato" panose="020F0502020204030203" pitchFamily="34" charset="0"/>
                <a:ea typeface="Lato" panose="020F0502020204030203" pitchFamily="34" charset="0"/>
                <a:cs typeface="Lato" panose="020F0502020204030203" pitchFamily="34" charset="0"/>
              </a:rPr>
              <a:t>Power BI for BizTalk BAM – On Premise</a:t>
            </a:r>
            <a:endPar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04034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75199" y="1689900"/>
            <a:ext cx="8241601" cy="3478200"/>
          </a:xfrm>
          <a:prstGeom prst="rect">
            <a:avLst/>
          </a:prstGeom>
        </p:spPr>
      </p:pic>
      <p:sp>
        <p:nvSpPr>
          <p:cNvPr id="3" name="TextBox 2"/>
          <p:cNvSpPr txBox="1"/>
          <p:nvPr/>
        </p:nvSpPr>
        <p:spPr>
          <a:xfrm>
            <a:off x="806414" y="621599"/>
            <a:ext cx="10394117" cy="584775"/>
          </a:xfrm>
          <a:prstGeom prst="rect">
            <a:avLst/>
          </a:prstGeom>
          <a:noFill/>
        </p:spPr>
        <p:txBody>
          <a:bodyPr wrap="square" rtlCol="0">
            <a:spAutoFit/>
          </a:bodyPr>
          <a:lstStyle/>
          <a:p>
            <a:r>
              <a:rPr lang="en-GB" sz="3200" b="1" dirty="0">
                <a:solidFill>
                  <a:srgbClr val="505050"/>
                </a:solidFill>
                <a:latin typeface="Lato" panose="020F0502020204030203" pitchFamily="34" charset="0"/>
                <a:ea typeface="Lato" panose="020F0502020204030203" pitchFamily="34" charset="0"/>
                <a:cs typeface="Lato" panose="020F0502020204030203" pitchFamily="34" charset="0"/>
              </a:rPr>
              <a:t>Power BI for Logic Apps Tracked data - Cloud</a:t>
            </a:r>
            <a:endPar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43436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349396" y="1206374"/>
            <a:ext cx="7308151" cy="5334216"/>
          </a:xfrm>
          <a:prstGeom prst="rect">
            <a:avLst/>
          </a:prstGeom>
        </p:spPr>
      </p:pic>
      <p:sp>
        <p:nvSpPr>
          <p:cNvPr id="3" name="TextBox 2"/>
          <p:cNvSpPr txBox="1"/>
          <p:nvPr/>
        </p:nvSpPr>
        <p:spPr>
          <a:xfrm>
            <a:off x="806414" y="621599"/>
            <a:ext cx="10394117" cy="584775"/>
          </a:xfrm>
          <a:prstGeom prst="rect">
            <a:avLst/>
          </a:prstGeom>
          <a:noFill/>
        </p:spPr>
        <p:txBody>
          <a:bodyPr wrap="square" rtlCol="0">
            <a:spAutoFit/>
          </a:bodyPr>
          <a:lstStyle/>
          <a:p>
            <a:r>
              <a:rPr lang="en-GB" sz="3200" b="1" dirty="0">
                <a:solidFill>
                  <a:srgbClr val="505050"/>
                </a:solidFill>
                <a:latin typeface="Lato" panose="020F0502020204030203" pitchFamily="34" charset="0"/>
                <a:ea typeface="Lato" panose="020F0502020204030203" pitchFamily="34" charset="0"/>
                <a:cs typeface="Lato" panose="020F0502020204030203" pitchFamily="34" charset="0"/>
              </a:rPr>
              <a:t>Power BI for On Premise &amp; Cloud</a:t>
            </a:r>
            <a:endPar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94577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81F81DC5BEF84096615F0BA9929F51" ma:contentTypeVersion="2" ma:contentTypeDescription="Create a new document." ma:contentTypeScope="" ma:versionID="0a5f5797e8191b0eb0c5e3098c4ac85f">
  <xsd:schema xmlns:xsd="http://www.w3.org/2001/XMLSchema" xmlns:xs="http://www.w3.org/2001/XMLSchema" xmlns:p="http://schemas.microsoft.com/office/2006/metadata/properties" xmlns:ns2="6572b90b-9a27-40e9-bbdc-d32d2d31ad39" targetNamespace="http://schemas.microsoft.com/office/2006/metadata/properties" ma:root="true" ma:fieldsID="f46122011700eca45fa8c383875aacad" ns2:_="">
    <xsd:import namespace="6572b90b-9a27-40e9-bbdc-d32d2d31ad3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2b90b-9a27-40e9-bbdc-d32d2d31ad3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677B0D-BF7B-40E4-844F-CA3E13890064}">
  <ds:schemaRefs>
    <ds:schemaRef ds:uri="http://schemas.microsoft.com/sharepoint/v3/contenttype/forms"/>
  </ds:schemaRefs>
</ds:datastoreItem>
</file>

<file path=customXml/itemProps2.xml><?xml version="1.0" encoding="utf-8"?>
<ds:datastoreItem xmlns:ds="http://schemas.openxmlformats.org/officeDocument/2006/customXml" ds:itemID="{569230FB-A82A-4EC7-BBC9-9841A605DE5A}">
  <ds:schemaRefs>
    <ds:schemaRef ds:uri="http://schemas.microsoft.com/office/2006/documentManagement/types"/>
    <ds:schemaRef ds:uri="6572b90b-9a27-40e9-bbdc-d32d2d31ad39"/>
    <ds:schemaRef ds:uri="http://schemas.microsoft.com/office/2006/metadata/properties"/>
    <ds:schemaRef ds:uri="http://purl.org/dc/elements/1.1/"/>
    <ds:schemaRef ds:uri="http://schemas.microsoft.com/office/infopath/2007/PartnerControls"/>
    <ds:schemaRef ds:uri="http://www.w3.org/XML/1998/namespace"/>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92CEFA9F-4BE8-4604-94FA-EBF3087BDB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2b90b-9a27-40e9-bbdc-d32d2d31ad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2194</TotalTime>
  <Words>1293</Words>
  <Application>Microsoft Office PowerPoint</Application>
  <PresentationFormat>Widescreen</PresentationFormat>
  <Paragraphs>79</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Lato</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Sriram Hariharan</dc:creator>
  <cp:lastModifiedBy>M.R.ASHWIN PRABHU</cp:lastModifiedBy>
  <cp:revision>141</cp:revision>
  <dcterms:created xsi:type="dcterms:W3CDTF">2016-04-19T12:30:53Z</dcterms:created>
  <dcterms:modified xsi:type="dcterms:W3CDTF">2016-05-07T01:06:31Z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0x0101001E81F81DC5BEF84096615F0BA9929F51</vt:lpwstr>
  </property>
</Properties>
</file>